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17"/>
  </p:notesMasterIdLst>
  <p:handoutMasterIdLst>
    <p:handoutMasterId r:id="rId18"/>
  </p:handoutMasterIdLst>
  <p:sldIdLst>
    <p:sldId id="575" r:id="rId2"/>
    <p:sldId id="637" r:id="rId3"/>
    <p:sldId id="664" r:id="rId4"/>
    <p:sldId id="665" r:id="rId5"/>
    <p:sldId id="667" r:id="rId6"/>
    <p:sldId id="666" r:id="rId7"/>
    <p:sldId id="668" r:id="rId8"/>
    <p:sldId id="639" r:id="rId9"/>
    <p:sldId id="646" r:id="rId10"/>
    <p:sldId id="647" r:id="rId11"/>
    <p:sldId id="648" r:id="rId12"/>
    <p:sldId id="679" r:id="rId13"/>
    <p:sldId id="681" r:id="rId14"/>
    <p:sldId id="678" r:id="rId15"/>
    <p:sldId id="657" r:id="rId16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F81BD"/>
    <a:srgbClr val="426997"/>
    <a:srgbClr val="008000"/>
    <a:srgbClr val="B9E1FD"/>
    <a:srgbClr val="FFFF99"/>
    <a:srgbClr val="CC66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2" autoAdjust="0"/>
    <p:restoredTop sz="99485" autoAdjust="0"/>
  </p:normalViewPr>
  <p:slideViewPr>
    <p:cSldViewPr snapToObjects="1">
      <p:cViewPr varScale="1">
        <p:scale>
          <a:sx n="116" d="100"/>
          <a:sy n="116" d="100"/>
        </p:scale>
        <p:origin x="-1842" y="-114"/>
      </p:cViewPr>
      <p:guideLst>
        <p:guide orient="horz" pos="2568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21.12.2021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9044"/>
          </a:xfrm>
          <a:prstGeom prst="rect">
            <a:avLst/>
          </a:prstGeom>
        </p:spPr>
        <p:txBody>
          <a:bodyPr vert="horz" lIns="91846" tIns="45923" rIns="91846" bIns="4592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6" tIns="45923" rIns="91846" bIns="4592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0" y="4726517"/>
            <a:ext cx="5487041" cy="4475394"/>
          </a:xfrm>
          <a:prstGeom prst="rect">
            <a:avLst/>
          </a:prstGeom>
        </p:spPr>
        <p:txBody>
          <a:bodyPr vert="horz" lIns="91846" tIns="45923" rIns="91846" bIns="4592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419" indent="-2848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429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442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4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865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7677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8489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9301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6" tIns="45923" rIns="91846" bIns="4592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16-ВН, 1-РБ </a:t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2021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Ф№16-ВН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заполняется полностью. В случае, если есть незаполненные строки, то на этот случай должны быть представлены пояснительные записки.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женщины, рожавшие в возрасте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предоставлены документы, подтверждающие факт родов (№ больничного листа, выписка из родильного дома).  В этой строке не должны указываться отпуска по уходу за малолетними детьми.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Особое внимание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 по строкам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туберкулез » -                  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менее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дней;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 строкам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аборты (из стр.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»-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3-5 дней (э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 строка выделяется отдельно из строки 45 и не включается в строку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60.</a:t>
            </a:r>
            <a:endParaRPr lang="ru-RU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8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457200"/>
            <a:ext cx="8229600" cy="5410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Листки нетрудоспособности, выданные по причинам иных обстоятельств   (протезирование, донорство, обследования, в результате которых пациенту  был поставлен диагноз «здоров» и т.д.) включать в строки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код по МКБ-10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Z00-Z99)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/>
              <a:t>Случаи временной нетрудоспособности, связанные с заболеванием</a:t>
            </a:r>
          </a:p>
          <a:p>
            <a:r>
              <a:rPr lang="en-US" sz="2000" b="1" dirty="0"/>
              <a:t>COVID-19 </a:t>
            </a:r>
            <a:r>
              <a:rPr lang="ru-RU" sz="2000" dirty="0"/>
              <a:t>указываются в итоговых строках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  <a:r>
              <a:rPr lang="en-US" sz="2000" b="1" dirty="0"/>
              <a:t> </a:t>
            </a:r>
            <a:r>
              <a:rPr lang="ru-RU" sz="2000" dirty="0"/>
              <a:t>(всего по заболеваниям);       </a:t>
            </a:r>
            <a:r>
              <a:rPr lang="ru-RU" sz="2000" b="1" dirty="0">
                <a:solidFill>
                  <a:schemeClr val="accent1"/>
                </a:solidFill>
              </a:rPr>
              <a:t>57-58</a:t>
            </a:r>
            <a:r>
              <a:rPr lang="ru-RU" sz="2000" dirty="0"/>
              <a:t> (карантин).</a:t>
            </a:r>
            <a:endParaRPr lang="en-US" sz="2000" dirty="0"/>
          </a:p>
          <a:p>
            <a:r>
              <a:rPr lang="ru-RU" sz="2000" dirty="0"/>
              <a:t>Разница суммы строк </a:t>
            </a:r>
            <a:r>
              <a:rPr lang="ru-RU" sz="2000" b="1" dirty="0">
                <a:solidFill>
                  <a:schemeClr val="accent1"/>
                </a:solidFill>
              </a:rPr>
              <a:t>01-48</a:t>
            </a:r>
            <a:r>
              <a:rPr lang="ru-RU" sz="2000" dirty="0"/>
              <a:t> и </a:t>
            </a:r>
            <a:r>
              <a:rPr lang="ru-RU" sz="2000" b="1" dirty="0">
                <a:solidFill>
                  <a:schemeClr val="accent1"/>
                </a:solidFill>
              </a:rPr>
              <a:t>02-49</a:t>
            </a:r>
            <a:r>
              <a:rPr lang="ru-RU" sz="2000" dirty="0"/>
              <a:t> с итоговыми строками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</a:p>
          <a:p>
            <a:r>
              <a:rPr lang="ru-RU" sz="2000" dirty="0"/>
              <a:t>соответственно указывает на случаи временной нетрудоспособности</a:t>
            </a:r>
          </a:p>
          <a:p>
            <a:r>
              <a:rPr lang="ru-RU" sz="2000" dirty="0"/>
              <a:t>по заболеванию</a:t>
            </a:r>
            <a:r>
              <a:rPr lang="en-US" sz="2000" dirty="0"/>
              <a:t> </a:t>
            </a:r>
            <a:r>
              <a:rPr lang="en-US" sz="2000" b="1" dirty="0"/>
              <a:t>COVID-19 </a:t>
            </a:r>
            <a:r>
              <a:rPr lang="en-US" sz="2000" dirty="0"/>
              <a:t>(U07</a:t>
            </a:r>
            <a:r>
              <a:rPr lang="ru-RU" sz="2000" dirty="0"/>
              <a:t>.</a:t>
            </a:r>
            <a:r>
              <a:rPr lang="en-US" sz="2000" dirty="0"/>
              <a:t>1-U07</a:t>
            </a:r>
            <a:r>
              <a:rPr lang="ru-RU" sz="2000" dirty="0"/>
              <a:t>.</a:t>
            </a:r>
            <a:r>
              <a:rPr lang="en-US" sz="2000" dirty="0"/>
              <a:t>2)</a:t>
            </a:r>
            <a:r>
              <a:rPr lang="ru-RU" sz="2000" dirty="0"/>
              <a:t>. </a:t>
            </a:r>
          </a:p>
          <a:p>
            <a:r>
              <a:rPr lang="ru-RU" sz="2000" dirty="0"/>
              <a:t>В отчетной форме </a:t>
            </a:r>
            <a:r>
              <a:rPr lang="ru-RU" sz="2000" b="1" dirty="0"/>
              <a:t>16-ВН </a:t>
            </a:r>
            <a:r>
              <a:rPr lang="ru-RU" sz="2000" dirty="0"/>
              <a:t>вводится новая таблица </a:t>
            </a:r>
            <a:r>
              <a:rPr lang="ru-RU" sz="2000" b="1" dirty="0"/>
              <a:t>1001, </a:t>
            </a:r>
            <a:r>
              <a:rPr lang="ru-RU" sz="2000" dirty="0"/>
              <a:t>в которой указывается число дней и число случаев временной нетрудоспособности по заболеванию </a:t>
            </a:r>
            <a:r>
              <a:rPr lang="en-US" sz="2000" b="1" dirty="0"/>
              <a:t>COVID-19</a:t>
            </a:r>
            <a:r>
              <a:rPr lang="ru-RU" sz="2000" b="1" dirty="0"/>
              <a:t> </a:t>
            </a:r>
            <a:r>
              <a:rPr lang="ru-RU" sz="2000" dirty="0"/>
              <a:t>и карантин                   по </a:t>
            </a:r>
            <a:r>
              <a:rPr lang="en-US" sz="2000" b="1" dirty="0"/>
              <a:t>COVID-19</a:t>
            </a:r>
            <a:r>
              <a:rPr lang="ru-RU" sz="2000" dirty="0"/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037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6B24F9E1-DB04-4FA1-9A86-B455D9C798BA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2800" b="1" dirty="0"/>
              <a:t>Нетрудоспособность по заболеванию </a:t>
            </a:r>
            <a:r>
              <a:rPr lang="en-US" sz="2800" b="1" dirty="0"/>
              <a:t>COVID-19</a:t>
            </a:r>
            <a:r>
              <a:rPr lang="ru-RU" sz="2800" b="1" dirty="0"/>
              <a:t>                </a:t>
            </a:r>
            <a:r>
              <a:rPr lang="en-US" sz="2800" b="1" dirty="0"/>
              <a:t>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50-51 таб.1000 и</a:t>
            </a:r>
            <a:r>
              <a:rPr lang="ru-RU" sz="2400" dirty="0"/>
              <a:t> указываются 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b="1" dirty="0"/>
              <a:t>.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Из этих строк      (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50.2-51.2.</a:t>
            </a:r>
          </a:p>
          <a:p>
            <a:r>
              <a:rPr lang="ru-RU" sz="2800" b="1" dirty="0"/>
              <a:t>Освобождение от работы в связи с карантином                   по </a:t>
            </a:r>
            <a:r>
              <a:rPr lang="en-US" sz="2800" b="1" dirty="0"/>
              <a:t>COVID-19</a:t>
            </a:r>
            <a:r>
              <a:rPr lang="ru-RU" sz="2800" b="1" dirty="0"/>
              <a:t>.   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57-58 таб.1000 </a:t>
            </a:r>
            <a:r>
              <a:rPr lang="ru-RU" sz="2400" dirty="0"/>
              <a:t>и указываются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 Из этих строк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57.2-58.2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                       </a:t>
            </a:r>
            <a:r>
              <a:rPr lang="ru-RU" sz="2800" b="1" dirty="0"/>
              <a:t>Методика условий контроля</a:t>
            </a:r>
          </a:p>
          <a:p>
            <a:r>
              <a:rPr lang="ru-RU" sz="2000" dirty="0"/>
              <a:t>Ф.161.таб.1001,стр.501 </a:t>
            </a:r>
            <a:r>
              <a:rPr lang="en-US" sz="2000" dirty="0"/>
              <a:t>&lt;</a:t>
            </a:r>
            <a:r>
              <a:rPr lang="ru-RU" sz="2000" dirty="0"/>
              <a:t>  ф.161,таб.1000,стр.50   по графам 5:16</a:t>
            </a:r>
          </a:p>
          <a:p>
            <a:r>
              <a:rPr lang="ru-RU" sz="2000" dirty="0"/>
              <a:t>                              стр.511 </a:t>
            </a:r>
            <a:r>
              <a:rPr lang="en-US" sz="2000" dirty="0"/>
              <a:t>&lt;</a:t>
            </a:r>
            <a:r>
              <a:rPr lang="ru-RU" sz="2000" dirty="0"/>
              <a:t>  ф.161,таб.1000,стр.51  по графам 5:16</a:t>
            </a:r>
          </a:p>
          <a:p>
            <a:r>
              <a:rPr lang="ru-RU" sz="2000" dirty="0"/>
              <a:t>                              стр.571 </a:t>
            </a:r>
            <a:r>
              <a:rPr lang="en-US" sz="2000" dirty="0"/>
              <a:t>&lt;</a:t>
            </a:r>
            <a:r>
              <a:rPr lang="ru-RU" sz="2000" dirty="0"/>
              <a:t>  ф.161,таб.1000,стр.57  по графам 5:16</a:t>
            </a:r>
          </a:p>
          <a:p>
            <a:r>
              <a:rPr lang="ru-RU" sz="2000" dirty="0"/>
              <a:t>                              стр.581 </a:t>
            </a:r>
            <a:r>
              <a:rPr lang="en-US" sz="2000" dirty="0"/>
              <a:t>&lt;</a:t>
            </a:r>
            <a:r>
              <a:rPr lang="ru-RU" sz="2000" dirty="0"/>
              <a:t>  ф.161,таб.1000,стр.58  по графам 5:16</a:t>
            </a:r>
          </a:p>
          <a:p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1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995C445A-8383-4EC6-9238-E9B7567D356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11560" y="620688"/>
            <a:ext cx="8229600" cy="5410200"/>
          </a:xfrm>
        </p:spPr>
        <p:txBody>
          <a:bodyPr/>
          <a:lstStyle/>
          <a:p>
            <a:endParaRPr lang="ru-RU" sz="2000" dirty="0">
              <a:solidFill>
                <a:schemeClr val="accent1"/>
              </a:solidFill>
            </a:endParaRPr>
          </a:p>
          <a:p>
            <a:r>
              <a:rPr lang="ru-RU" sz="2000" dirty="0"/>
              <a:t>Ф.161.таб.1001,графа 6 = графа 7П16                           по строкам 501</a:t>
            </a:r>
          </a:p>
          <a:p>
            <a:r>
              <a:rPr lang="ru-RU" sz="2000" dirty="0"/>
              <a:t>                                                                                                по строкам 511</a:t>
            </a:r>
          </a:p>
          <a:p>
            <a:r>
              <a:rPr lang="ru-RU" sz="2000" dirty="0"/>
              <a:t>                                                                                                по строкам 571</a:t>
            </a:r>
          </a:p>
          <a:p>
            <a:r>
              <a:rPr lang="ru-RU" sz="2000" dirty="0"/>
              <a:t>                                                                                                по строкам 581</a:t>
            </a:r>
          </a:p>
          <a:p>
            <a:endParaRPr lang="ru-RU" sz="2000" dirty="0"/>
          </a:p>
          <a:p>
            <a:r>
              <a:rPr lang="ru-RU" sz="2000" dirty="0"/>
              <a:t>Ф.161.таб.1001,стр.502 </a:t>
            </a:r>
            <a:r>
              <a:rPr lang="en-US" sz="2000" dirty="0"/>
              <a:t>&lt;</a:t>
            </a:r>
            <a:r>
              <a:rPr lang="ru-RU" sz="2000" dirty="0"/>
              <a:t>  ф.161,таб.1001,стр.501          по графам 5:16</a:t>
            </a:r>
          </a:p>
          <a:p>
            <a:r>
              <a:rPr lang="ru-RU" sz="2000" dirty="0"/>
              <a:t>                              стр.512 </a:t>
            </a:r>
            <a:r>
              <a:rPr lang="en-US" sz="2000" dirty="0"/>
              <a:t>&lt;</a:t>
            </a:r>
            <a:r>
              <a:rPr lang="ru-RU" sz="2000" dirty="0"/>
              <a:t> ф.161,таб.1001,стр.511          по графам 5:16</a:t>
            </a:r>
          </a:p>
          <a:p>
            <a:r>
              <a:rPr lang="ru-RU" sz="2000" dirty="0"/>
              <a:t>                              стр.572 </a:t>
            </a:r>
            <a:r>
              <a:rPr lang="en-US" sz="2000" dirty="0"/>
              <a:t>&lt;</a:t>
            </a:r>
            <a:r>
              <a:rPr lang="ru-RU" sz="2000" dirty="0"/>
              <a:t> ф.161,таб.1001,стр.571          по графам 5:16</a:t>
            </a:r>
          </a:p>
          <a:p>
            <a:r>
              <a:rPr lang="ru-RU" sz="2000" dirty="0"/>
              <a:t>                              стр.582 </a:t>
            </a:r>
            <a:r>
              <a:rPr lang="en-US" sz="2000" dirty="0"/>
              <a:t>&lt;</a:t>
            </a:r>
            <a:r>
              <a:rPr lang="ru-RU" sz="2000" dirty="0"/>
              <a:t> ф.161,таб.1001,стр.581          по графам 5:16</a:t>
            </a:r>
          </a:p>
          <a:p>
            <a:endParaRPr lang="ru-RU" sz="1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900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886F372-A85B-450B-9801-C5DFC9455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98512"/>
          </a:xfrm>
        </p:spPr>
        <p:txBody>
          <a:bodyPr/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(1001)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1B5D38A-5AC1-4FA8-A0D1-463F3BA88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660593"/>
              </p:ext>
            </p:extLst>
          </p:nvPr>
        </p:nvGraphicFramePr>
        <p:xfrm>
          <a:off x="457198" y="1340768"/>
          <a:ext cx="8435283" cy="3196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4522">
                  <a:extLst>
                    <a:ext uri="{9D8B030D-6E8A-4147-A177-3AD203B41FA5}">
                      <a16:colId xmlns:a16="http://schemas.microsoft.com/office/drawing/2014/main" xmlns="" val="289045503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348936721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xmlns="" val="2347375056"/>
                    </a:ext>
                  </a:extLst>
                </a:gridCol>
                <a:gridCol w="356378">
                  <a:extLst>
                    <a:ext uri="{9D8B030D-6E8A-4147-A177-3AD203B41FA5}">
                      <a16:colId xmlns:a16="http://schemas.microsoft.com/office/drawing/2014/main" xmlns="" val="4190580375"/>
                    </a:ext>
                  </a:extLst>
                </a:gridCol>
                <a:gridCol w="666438">
                  <a:extLst>
                    <a:ext uri="{9D8B030D-6E8A-4147-A177-3AD203B41FA5}">
                      <a16:colId xmlns:a16="http://schemas.microsoft.com/office/drawing/2014/main" xmlns="" val="703772546"/>
                    </a:ext>
                  </a:extLst>
                </a:gridCol>
                <a:gridCol w="593261">
                  <a:extLst>
                    <a:ext uri="{9D8B030D-6E8A-4147-A177-3AD203B41FA5}">
                      <a16:colId xmlns:a16="http://schemas.microsoft.com/office/drawing/2014/main" xmlns="" val="2760616467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xmlns="" val="647189956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xmlns="" val="2282410751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xmlns="" val="2395731316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xmlns="" val="283009453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xmlns="" val="4071516979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xmlns="" val="3698877829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2025794585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2325996720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3892508174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xmlns="" val="1628371444"/>
                    </a:ext>
                  </a:extLst>
                </a:gridCol>
              </a:tblGrid>
              <a:tr h="216342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Причина нетрудоспособности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Шифр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 МКБ Х пересмотра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 </a:t>
                      </a:r>
                      <a:r>
                        <a:rPr lang="ru-RU" sz="1000" dirty="0" err="1">
                          <a:effectLst/>
                        </a:rPr>
                        <a:t>стро</a:t>
                      </a:r>
                      <a:r>
                        <a:rPr lang="en-US" sz="1000" dirty="0">
                          <a:effectLst/>
                        </a:rPr>
                        <a:t>-</a:t>
                      </a:r>
                      <a:r>
                        <a:rPr lang="ru-RU" sz="1000" dirty="0" err="1">
                          <a:effectLst/>
                        </a:rPr>
                        <a:t>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дней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случаев 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том числе по возрастам (лет)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294837"/>
                  </a:ext>
                </a:extLst>
              </a:tr>
              <a:tr h="783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15-19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20-24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25-29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30-34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35-39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40-44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45-49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50-54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55-59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60 лет и старше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1188494"/>
                  </a:ext>
                </a:extLst>
              </a:tr>
              <a:tr h="194708">
                <a:tc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138727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Нетрудоспособность по заболеванию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стр.50-51)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U07.1-U07.2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50.1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5830971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51.1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3690863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Освобождение от работы в связи с карантином  по 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 57-58)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57.1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2195902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58.1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78510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53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170894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66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</a:t>
            </a:r>
            <a:r>
              <a:rPr lang="ru-RU" sz="4000" dirty="0"/>
              <a:t>)  </a:t>
            </a:r>
            <a:r>
              <a:rPr lang="ru-RU" sz="3200" b="1" dirty="0"/>
              <a:t>Таблица 1000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131,1000,1 ,03:05= 131,1000,2,1:19,03:05* </a:t>
            </a:r>
          </a:p>
          <a:p>
            <a:r>
              <a:rPr lang="ru-RU" sz="2000" dirty="0" smtClean="0"/>
              <a:t>131,1000,1:19,03=131,1000,04+131,1000,131,1000,1:19,05*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В </a:t>
            </a:r>
            <a:r>
              <a:rPr lang="ru-RU" sz="2400" b="1" dirty="0">
                <a:solidFill>
                  <a:srgbClr val="008000"/>
                </a:solidFill>
              </a:rPr>
              <a:t>таблице 1000 строгое равенство по строкам и графам.</a:t>
            </a:r>
          </a:p>
          <a:p>
            <a:r>
              <a:rPr lang="ru-RU" sz="2400" b="1" dirty="0">
                <a:solidFill>
                  <a:srgbClr val="008000"/>
                </a:solidFill>
              </a:rPr>
              <a:t>В форме 1-Дети (здрав) таблица 1000: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2000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29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chemeClr val="accent1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2,графа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,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04</a:t>
            </a:r>
            <a:endParaRPr lang="ru-RU" sz="2400" dirty="0">
              <a:solidFill>
                <a:srgbClr val="00B0F0"/>
              </a:solidFill>
            </a:endParaRP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3+4+5,графа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строка</a:t>
            </a:r>
            <a:r>
              <a:rPr lang="ru-RU" sz="2400" b="1" dirty="0">
                <a:solidFill>
                  <a:srgbClr val="00B0F0"/>
                </a:solidFill>
              </a:rPr>
              <a:t>39,</a:t>
            </a:r>
            <a:r>
              <a:rPr lang="ru-RU" sz="2400" dirty="0">
                <a:solidFill>
                  <a:srgbClr val="008000"/>
                </a:solidFill>
              </a:rPr>
              <a:t>графа </a:t>
            </a:r>
            <a:r>
              <a:rPr lang="ru-RU" sz="2400" b="1" dirty="0">
                <a:solidFill>
                  <a:srgbClr val="00B0F0"/>
                </a:solidFill>
              </a:rPr>
              <a:t>05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6+7+8,графа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06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9+10+11+12+13+14+15+16+17+18+19,графа03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07</a:t>
            </a:r>
            <a:r>
              <a:rPr lang="ru-RU" sz="2400" dirty="0">
                <a:solidFill>
                  <a:srgbClr val="00B0F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№1-Дети (здрав)  </a:t>
            </a:r>
            <a:r>
              <a:rPr lang="ru-RU" sz="3200" b="1" dirty="0"/>
              <a:t>Таблица</a:t>
            </a:r>
            <a:r>
              <a:rPr lang="ru-RU" sz="3200" dirty="0"/>
              <a:t> </a:t>
            </a:r>
            <a:r>
              <a:rPr lang="ru-RU" sz="3200" b="1" dirty="0"/>
              <a:t>2000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20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21+22+23,03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Если </a:t>
            </a:r>
            <a:r>
              <a:rPr lang="ru-RU" sz="2400" dirty="0">
                <a:solidFill>
                  <a:srgbClr val="008000"/>
                </a:solidFill>
              </a:rPr>
              <a:t>разница между строкой 20 и суммой строк 21-23, то пояснить по какой причине: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органы соцзащиты;  органы попечительства; учреждения 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МЗ РФ и т.д.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 20</a:t>
            </a:r>
            <a:r>
              <a:rPr lang="ru-RU" sz="2000" b="1" dirty="0" smtClean="0">
                <a:solidFill>
                  <a:srgbClr val="0070C0"/>
                </a:solidFill>
              </a:rPr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en-US" sz="2000" dirty="0" smtClean="0"/>
              <a:t> &lt; 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24+25+26+27+28,03</a:t>
            </a:r>
            <a:r>
              <a:rPr lang="ru-RU" sz="2000" dirty="0" smtClean="0"/>
              <a:t>*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 </a:t>
            </a:r>
            <a:r>
              <a:rPr lang="ru-RU" sz="2000" dirty="0" smtClean="0"/>
              <a:t>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 </a:t>
            </a:r>
            <a:r>
              <a:rPr lang="ru-RU" sz="2400" dirty="0">
                <a:solidFill>
                  <a:srgbClr val="008000"/>
                </a:solidFill>
              </a:rPr>
              <a:t>случае если все безнадзорные госпитализированы.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29+30 </a:t>
            </a:r>
            <a:r>
              <a:rPr lang="ru-RU" sz="2000" dirty="0"/>
              <a:t>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</a:t>
            </a:r>
            <a:r>
              <a:rPr lang="ru-RU" sz="2400" b="1" dirty="0">
                <a:solidFill>
                  <a:srgbClr val="0070C0"/>
                </a:solidFill>
              </a:rPr>
              <a:t>2000,20,03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 случае если имеются отказы в госпитализации.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  </a:t>
            </a:r>
            <a:r>
              <a:rPr lang="ru-RU" sz="3200" b="1" dirty="0"/>
              <a:t>Таблица 2000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24 ,03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29+30,03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Все беспризорные и безнадзорные несовершеннолетние,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доставленные (обратившиеся ) в медицинскую </a:t>
            </a:r>
            <a:r>
              <a:rPr lang="ru-RU" sz="2000" dirty="0">
                <a:solidFill>
                  <a:srgbClr val="008000"/>
                </a:solidFill>
              </a:rPr>
              <a:t>организацию </a:t>
            </a:r>
            <a:r>
              <a:rPr lang="ru-RU" sz="2400" dirty="0">
                <a:solidFill>
                  <a:srgbClr val="008000"/>
                </a:solidFill>
              </a:rPr>
              <a:t>должны быть осмотрены врачами - педиатрами</a:t>
            </a:r>
            <a:r>
              <a:rPr lang="ru-RU" sz="2000" dirty="0">
                <a:solidFill>
                  <a:srgbClr val="008000"/>
                </a:solidFill>
              </a:rPr>
              <a:t>.</a:t>
            </a:r>
          </a:p>
          <a:p>
            <a:endParaRPr lang="ru-RU" sz="2000" dirty="0">
              <a:solidFill>
                <a:srgbClr val="008000"/>
              </a:solidFill>
            </a:endParaRP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31+32+33+34+35+36+37+38,0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37  « умерло »  должны быть представлены документы, подтверждающие факт  смерти.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38  «прочие» должна быть представлена расшифровка данных. 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</a:t>
            </a:r>
            <a:r>
              <a:rPr lang="ru-RU" sz="3600" dirty="0"/>
              <a:t>  </a:t>
            </a:r>
            <a:r>
              <a:rPr lang="ru-RU" sz="3200" b="1" dirty="0"/>
              <a:t>Таблица 3000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40+41+42,03:07</a:t>
            </a:r>
            <a:r>
              <a:rPr lang="ru-RU" sz="2000" dirty="0"/>
              <a:t>*</a:t>
            </a:r>
          </a:p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 +40+41+42 ,03:07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39+40+41+42,04</a:t>
            </a:r>
            <a:endParaRPr lang="ru-RU" sz="2400" dirty="0"/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39+40+41+42,05</a:t>
            </a:r>
            <a:r>
              <a:rPr lang="ru-RU" sz="2000" dirty="0"/>
              <a:t> +131,3000,</a:t>
            </a:r>
            <a:r>
              <a:rPr lang="ru-RU" sz="2400" b="1" dirty="0">
                <a:solidFill>
                  <a:srgbClr val="0070C0"/>
                </a:solidFill>
              </a:rPr>
              <a:t>39+40+41+42,06</a:t>
            </a:r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39+40+41+42,07</a:t>
            </a:r>
            <a:r>
              <a:rPr lang="ru-RU" sz="2000" dirty="0"/>
              <a:t>*</a:t>
            </a:r>
          </a:p>
          <a:p>
            <a:r>
              <a:rPr lang="ru-RU" sz="2400" b="1" dirty="0"/>
              <a:t>В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  <a:r>
              <a:rPr lang="ru-RU" sz="28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  </a:t>
            </a:r>
            <a:r>
              <a:rPr lang="ru-RU" sz="2400" b="1" dirty="0"/>
              <a:t>таблице  строгое равенство по строкам и графам.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(здрав)   </a:t>
            </a:r>
            <a:r>
              <a:rPr lang="ru-RU" sz="3200" b="1" dirty="0"/>
              <a:t>Таблица 4000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43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 – 62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44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441– 447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47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471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48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 суммы строк </a:t>
            </a:r>
            <a:r>
              <a:rPr lang="ru-RU" sz="2400" b="1" dirty="0">
                <a:solidFill>
                  <a:srgbClr val="0070C0"/>
                </a:solidFill>
              </a:rPr>
              <a:t>481 – 483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меньше строки </a:t>
            </a:r>
            <a:r>
              <a:rPr lang="ru-RU" sz="2400" b="1" dirty="0">
                <a:solidFill>
                  <a:srgbClr val="0070C0"/>
                </a:solidFill>
              </a:rPr>
              <a:t>43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631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контроль</a:t>
            </a:r>
            <a:br>
              <a:rPr lang="ru-RU" altLang="ru-RU" sz="2400" b="1" u="sng" dirty="0">
                <a:latin typeface="Times New Roman" panose="02020603050405020304" pitchFamily="18" charset="0"/>
              </a:rPr>
            </a:br>
            <a:r>
              <a:rPr lang="ru-RU" altLang="ru-RU" sz="2000" b="1" u="sng" dirty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>
                <a:latin typeface="Times New Roman" panose="02020603050405020304" pitchFamily="18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131</a:t>
            </a:r>
            <a:r>
              <a:rPr lang="ru-RU" sz="2000" b="1" dirty="0">
                <a:latin typeface="Arial" charset="0"/>
              </a:rPr>
              <a:t>,таб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.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2000</a:t>
            </a:r>
            <a:r>
              <a:rPr lang="ru-RU" sz="2000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.21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.03</a:t>
            </a:r>
            <a:r>
              <a:rPr lang="ru-RU" sz="2000" dirty="0">
                <a:latin typeface="Arial" charset="0"/>
              </a:rPr>
              <a:t>=ф.№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14</a:t>
            </a:r>
            <a:r>
              <a:rPr lang="ru-RU" sz="2400" b="1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таб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.2600,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1.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.04</a:t>
            </a: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     =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ru-RU" sz="2000" dirty="0">
                <a:latin typeface="Arial" charset="0"/>
                <a:cs typeface="Arial" charset="0"/>
              </a:rPr>
              <a:t>(на разницу между формами      должна быть представлена   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092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«Сведения о причинах временной нетрудоспособности», утв. приказом Росстата от 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660722"/>
      </p:ext>
    </p:extLst>
  </p:cSld>
  <p:clrMapOvr>
    <a:masterClrMapping/>
  </p:clrMapOvr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24510</TotalTime>
  <Words>944</Words>
  <Application>Microsoft Office PowerPoint</Application>
  <PresentationFormat>Экран (4:3)</PresentationFormat>
  <Paragraphs>192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1_Шаблон презентации ЦНИИОИЗ 97-2003</vt:lpstr>
      <vt:lpstr>Формы №№1-Дети(здрав), 16-ВН, 1-РБ  </vt:lpstr>
      <vt:lpstr>Презентация PowerPoint</vt:lpstr>
      <vt:lpstr>Форма 1-ДЕТИ (здрав)  Таблица 1000</vt:lpstr>
      <vt:lpstr>Форма №1-Дети (здрав)  Таблица 2000</vt:lpstr>
      <vt:lpstr>Форма 1-ДЕТИ(здрав)   Таблица 2000</vt:lpstr>
      <vt:lpstr>Форма 1-Дети(здрав)   Таблица 3000</vt:lpstr>
      <vt:lpstr>Форма 1-ДЕТИ (здрав)   Таблица 4000</vt:lpstr>
      <vt:lpstr>Межформенный контроль  ф.№131,таб.2000,стр.21гр.03=ф.№14,таб.2600,стр1.гр.04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(1001)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Алена Александровна Кандеева</cp:lastModifiedBy>
  <cp:revision>754</cp:revision>
  <cp:lastPrinted>2021-12-08T12:10:43Z</cp:lastPrinted>
  <dcterms:created xsi:type="dcterms:W3CDTF">2015-03-17T12:19:09Z</dcterms:created>
  <dcterms:modified xsi:type="dcterms:W3CDTF">2021-12-21T03:20:53Z</dcterms:modified>
</cp:coreProperties>
</file>